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4"/>
  </p:sldMasterIdLst>
  <p:sldIdLst>
    <p:sldId id="257" r:id="rId5"/>
    <p:sldId id="258" r:id="rId6"/>
    <p:sldId id="259" r:id="rId7"/>
    <p:sldId id="260" r:id="rId8"/>
    <p:sldId id="261" r:id="rId9"/>
    <p:sldId id="262" r:id="rId10"/>
    <p:sldId id="263" r:id="rId11"/>
    <p:sldId id="264" r:id="rId12"/>
    <p:sldId id="265" r:id="rId13"/>
    <p:sldId id="266" r:id="rId14"/>
    <p:sldId id="267"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6/7/2024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6/7/2024</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6/7/2024</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6/7/2024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6/7/2024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6/7/2024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6/7/2024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6/7/2024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6/7/2024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6/7/2024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6/7/2024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6/7/2024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427754" y="812910"/>
            <a:ext cx="6253317" cy="3686015"/>
          </a:xfrm>
        </p:spPr>
        <p:txBody>
          <a:bodyPr>
            <a:normAutofit/>
          </a:bodyPr>
          <a:lstStyle/>
          <a:p>
            <a:r>
              <a:rPr lang="en-US" dirty="0"/>
              <a:t>Cyclistic Bike Share Analysis</a:t>
            </a:r>
            <a:endParaRPr lang="en-US" sz="8000" dirty="0"/>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4B28281-5B51-446F-05CE-A8AE3638BEA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4224" t="18038" b="14"/>
          <a:stretch/>
        </p:blipFill>
        <p:spPr>
          <a:xfrm>
            <a:off x="4675229" y="1250820"/>
            <a:ext cx="7516771" cy="4356360"/>
          </a:xfrm>
        </p:spPr>
      </p:pic>
      <p:sp>
        <p:nvSpPr>
          <p:cNvPr id="4" name="Text Placeholder 3">
            <a:extLst>
              <a:ext uri="{FF2B5EF4-FFF2-40B4-BE49-F238E27FC236}">
                <a16:creationId xmlns:a16="http://schemas.microsoft.com/office/drawing/2014/main" id="{4E5ED47B-798D-2C7F-05AB-C3B67614C100}"/>
              </a:ext>
            </a:extLst>
          </p:cNvPr>
          <p:cNvSpPr>
            <a:spLocks noGrp="1"/>
          </p:cNvSpPr>
          <p:nvPr>
            <p:ph type="body" sz="half" idx="2"/>
          </p:nvPr>
        </p:nvSpPr>
        <p:spPr>
          <a:xfrm>
            <a:off x="615474" y="812799"/>
            <a:ext cx="3517567" cy="5308083"/>
          </a:xfrm>
        </p:spPr>
        <p:txBody>
          <a:bodyPr>
            <a:normAutofit/>
          </a:bodyPr>
          <a:lstStyle/>
          <a:p>
            <a:pPr marL="285750" indent="-285750">
              <a:buFont typeface="Arial" panose="020B0604020202020204" pitchFamily="34" charset="0"/>
              <a:buChar char="•"/>
            </a:pPr>
            <a:r>
              <a:rPr lang="en-IN" dirty="0"/>
              <a:t>This trip map shows all the ride details of the ending stations and their names of the both members and causal type of members.</a:t>
            </a:r>
          </a:p>
          <a:p>
            <a:pPr marL="285750" indent="-285750">
              <a:buFont typeface="Arial" panose="020B0604020202020204" pitchFamily="34" charset="0"/>
              <a:buChar char="•"/>
            </a:pPr>
            <a:r>
              <a:rPr lang="en-IN" dirty="0"/>
              <a:t>The tooltip information included for the additional information about the ride details. </a:t>
            </a:r>
          </a:p>
          <a:p>
            <a:pPr marL="285750" indent="-285750">
              <a:buFont typeface="Arial" panose="020B0604020202020204" pitchFamily="34" charset="0"/>
              <a:buChar char="•"/>
            </a:pPr>
            <a:r>
              <a:rPr lang="en-IN" dirty="0"/>
              <a:t>It includes duration of the ride, member type, ride id, start station name and their latitude, longitude, rideable type and the day of week.</a:t>
            </a:r>
          </a:p>
          <a:p>
            <a:endParaRPr lang="en-IN" dirty="0"/>
          </a:p>
        </p:txBody>
      </p:sp>
    </p:spTree>
    <p:extLst>
      <p:ext uri="{BB962C8B-B14F-4D97-AF65-F5344CB8AC3E}">
        <p14:creationId xmlns:p14="http://schemas.microsoft.com/office/powerpoint/2010/main" val="33338375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5D3E9A4-1AC6-9313-DFCA-59F2C5D39D19}"/>
              </a:ext>
            </a:extLst>
          </p:cNvPr>
          <p:cNvSpPr txBox="1"/>
          <p:nvPr/>
        </p:nvSpPr>
        <p:spPr>
          <a:xfrm>
            <a:off x="970384" y="1147665"/>
            <a:ext cx="4693298" cy="4524315"/>
          </a:xfrm>
          <a:prstGeom prst="rect">
            <a:avLst/>
          </a:prstGeom>
          <a:noFill/>
        </p:spPr>
        <p:txBody>
          <a:bodyPr wrap="square" rtlCol="0">
            <a:spAutoFit/>
          </a:bodyPr>
          <a:lstStyle/>
          <a:p>
            <a:pPr marL="285750" indent="-285750">
              <a:buFont typeface="Arial" panose="020B0604020202020204" pitchFamily="34" charset="0"/>
              <a:buChar char="•"/>
            </a:pPr>
            <a:r>
              <a:rPr lang="en-IN" dirty="0"/>
              <a:t>Docked type of bikes are most preferred by both causal and member types.</a:t>
            </a:r>
          </a:p>
          <a:p>
            <a:pPr marL="285750" indent="-285750">
              <a:buFont typeface="Arial" panose="020B0604020202020204" pitchFamily="34" charset="0"/>
              <a:buChar char="•"/>
            </a:pPr>
            <a:r>
              <a:rPr lang="en-IN" dirty="0"/>
              <a:t>The usage of electric bikes are comparatively low than docked bikes.</a:t>
            </a:r>
          </a:p>
          <a:p>
            <a:pPr marL="285750" indent="-285750">
              <a:buFont typeface="Arial" panose="020B0604020202020204" pitchFamily="34" charset="0"/>
              <a:buChar char="•"/>
            </a:pPr>
            <a:r>
              <a:rPr lang="en-IN" dirty="0"/>
              <a:t>Usage of both types of bikes are high in case of the members </a:t>
            </a:r>
          </a:p>
          <a:p>
            <a:pPr marL="285750" indent="-285750">
              <a:buFont typeface="Arial" panose="020B0604020202020204" pitchFamily="34" charset="0"/>
              <a:buChar char="•"/>
            </a:pPr>
            <a:r>
              <a:rPr lang="en-IN" dirty="0"/>
              <a:t>In case of casual type of members the usage of bikes, frequency of rides and duration of the rides are higher during the weekend and preferably low during the weekdays. </a:t>
            </a:r>
          </a:p>
          <a:p>
            <a:pPr marL="285750" indent="-285750">
              <a:buFont typeface="Arial" panose="020B0604020202020204" pitchFamily="34" charset="0"/>
              <a:buChar char="•"/>
            </a:pPr>
            <a:r>
              <a:rPr lang="en-IN" dirty="0"/>
              <a:t>In case of the members the usage of bikes, frequency of rides and the duration are higher in weekends but less than causal members. In weekdays the usage is average but high than the casual members.</a:t>
            </a:r>
          </a:p>
        </p:txBody>
      </p:sp>
      <p:sp>
        <p:nvSpPr>
          <p:cNvPr id="5" name="TextBox 4">
            <a:extLst>
              <a:ext uri="{FF2B5EF4-FFF2-40B4-BE49-F238E27FC236}">
                <a16:creationId xmlns:a16="http://schemas.microsoft.com/office/drawing/2014/main" id="{DC3128E5-AF0F-6866-85C5-6FC68EA73981}"/>
              </a:ext>
            </a:extLst>
          </p:cNvPr>
          <p:cNvSpPr txBox="1"/>
          <p:nvPr/>
        </p:nvSpPr>
        <p:spPr>
          <a:xfrm>
            <a:off x="6680718" y="1147665"/>
            <a:ext cx="4540898" cy="4247317"/>
          </a:xfrm>
          <a:prstGeom prst="rect">
            <a:avLst/>
          </a:prstGeom>
          <a:noFill/>
        </p:spPr>
        <p:txBody>
          <a:bodyPr wrap="square" rtlCol="0">
            <a:spAutoFit/>
          </a:bodyPr>
          <a:lstStyle/>
          <a:p>
            <a:pPr marL="285750" indent="-285750">
              <a:buFont typeface="Arial" panose="020B0604020202020204" pitchFamily="34" charset="0"/>
              <a:buChar char="•"/>
            </a:pPr>
            <a:r>
              <a:rPr lang="en-IN" dirty="0"/>
              <a:t>By analysing the trip maps using the starting and ending details the pattern of usage can be predicted.</a:t>
            </a:r>
          </a:p>
          <a:p>
            <a:pPr marL="285750" indent="-285750">
              <a:buFont typeface="Arial" panose="020B0604020202020204" pitchFamily="34" charset="0"/>
              <a:buChar char="•"/>
            </a:pPr>
            <a:r>
              <a:rPr lang="en-IN" dirty="0"/>
              <a:t>The casual members take the long rides but less than the members,</a:t>
            </a:r>
          </a:p>
          <a:p>
            <a:pPr marL="285750" indent="-285750">
              <a:buFont typeface="Arial" panose="020B0604020202020204" pitchFamily="34" charset="0"/>
              <a:buChar char="•"/>
            </a:pPr>
            <a:r>
              <a:rPr lang="en-IN" dirty="0"/>
              <a:t>The members takes the short rides but frequently than causal members.</a:t>
            </a:r>
          </a:p>
          <a:p>
            <a:pPr marL="285750" indent="-285750">
              <a:buFont typeface="Arial" panose="020B0604020202020204" pitchFamily="34" charset="0"/>
              <a:buChar char="•"/>
            </a:pPr>
            <a:r>
              <a:rPr lang="en-IN" dirty="0"/>
              <a:t>The causal members take rides often to the park sides, along the beaches and the restaurant areas which has longer rides.</a:t>
            </a:r>
          </a:p>
          <a:p>
            <a:pPr marL="285750" indent="-285750">
              <a:buFont typeface="Arial" panose="020B0604020202020204" pitchFamily="34" charset="0"/>
              <a:buChar char="•"/>
            </a:pPr>
            <a:r>
              <a:rPr lang="en-IN" dirty="0"/>
              <a:t>The members take the rides to the avenues, residential areas and the commercial areas the rides are shorter but frequent.</a:t>
            </a:r>
          </a:p>
          <a:p>
            <a:pPr marL="285750" indent="-285750">
              <a:buFont typeface="Arial" panose="020B0604020202020204" pitchFamily="34" charset="0"/>
              <a:buChar char="•"/>
            </a:pPr>
            <a:endParaRPr lang="en-IN" dirty="0"/>
          </a:p>
        </p:txBody>
      </p:sp>
      <p:sp>
        <p:nvSpPr>
          <p:cNvPr id="6" name="Rectangle 5">
            <a:extLst>
              <a:ext uri="{FF2B5EF4-FFF2-40B4-BE49-F238E27FC236}">
                <a16:creationId xmlns:a16="http://schemas.microsoft.com/office/drawing/2014/main" id="{59DDB41B-7AED-70D5-C052-743CB691B0E8}"/>
              </a:ext>
            </a:extLst>
          </p:cNvPr>
          <p:cNvSpPr/>
          <p:nvPr/>
        </p:nvSpPr>
        <p:spPr>
          <a:xfrm>
            <a:off x="432318" y="251926"/>
            <a:ext cx="11327363" cy="6811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40F6B479-6E63-3899-73EE-FD05ED01260C}"/>
              </a:ext>
            </a:extLst>
          </p:cNvPr>
          <p:cNvSpPr txBox="1"/>
          <p:nvPr/>
        </p:nvSpPr>
        <p:spPr>
          <a:xfrm>
            <a:off x="2489717" y="407827"/>
            <a:ext cx="7025951" cy="461665"/>
          </a:xfrm>
          <a:prstGeom prst="rect">
            <a:avLst/>
          </a:prstGeom>
          <a:noFill/>
        </p:spPr>
        <p:txBody>
          <a:bodyPr wrap="square" rtlCol="0">
            <a:spAutoFit/>
          </a:bodyPr>
          <a:lstStyle/>
          <a:p>
            <a:pPr algn="ctr"/>
            <a:r>
              <a:rPr lang="en-IN" sz="2400" b="1" dirty="0">
                <a:latin typeface="+mj-lt"/>
              </a:rPr>
              <a:t>Key Insights</a:t>
            </a:r>
          </a:p>
        </p:txBody>
      </p:sp>
    </p:spTree>
    <p:extLst>
      <p:ext uri="{BB962C8B-B14F-4D97-AF65-F5344CB8AC3E}">
        <p14:creationId xmlns:p14="http://schemas.microsoft.com/office/powerpoint/2010/main" val="2107676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390555-87AB-0C24-8814-A9397DBBE742}"/>
              </a:ext>
            </a:extLst>
          </p:cNvPr>
          <p:cNvSpPr txBox="1"/>
          <p:nvPr/>
        </p:nvSpPr>
        <p:spPr>
          <a:xfrm>
            <a:off x="2043404" y="1390261"/>
            <a:ext cx="8070980" cy="3365537"/>
          </a:xfrm>
          <a:prstGeom prst="rect">
            <a:avLst/>
          </a:prstGeom>
          <a:noFill/>
        </p:spPr>
        <p:txBody>
          <a:bodyPr wrap="square" rtlCol="0">
            <a:spAutoFit/>
          </a:bodyPr>
          <a:lstStyle/>
          <a:p>
            <a:pPr marL="742950" lvl="1" indent="-285750">
              <a:lnSpc>
                <a:spcPct val="150000"/>
              </a:lnSpc>
              <a:buFont typeface="Arial" panose="020B0604020202020204" pitchFamily="34" charset="0"/>
              <a:buChar char="•"/>
            </a:pPr>
            <a:r>
              <a:rPr lang="en-IN" dirty="0"/>
              <a:t>The usage of electric bikes to be increased by creating awareness regarding advantages of using the electric bikes.</a:t>
            </a:r>
          </a:p>
          <a:p>
            <a:pPr marL="742950" lvl="1" indent="-285750">
              <a:lnSpc>
                <a:spcPct val="150000"/>
              </a:lnSpc>
              <a:buFont typeface="Arial" panose="020B0604020202020204" pitchFamily="34" charset="0"/>
              <a:buChar char="•"/>
            </a:pPr>
            <a:r>
              <a:rPr lang="en-IN" dirty="0"/>
              <a:t>The casual types of members uses bikes more in weekends. The campaigns can be conducted along the recreational areas which can attract the casual members by providing them with the special memberships during weekends. </a:t>
            </a:r>
          </a:p>
          <a:p>
            <a:pPr marL="742950" lvl="1" indent="-285750">
              <a:lnSpc>
                <a:spcPct val="150000"/>
              </a:lnSpc>
              <a:buFont typeface="Arial" panose="020B0604020202020204" pitchFamily="34" charset="0"/>
              <a:buChar char="•"/>
            </a:pPr>
            <a:r>
              <a:rPr lang="en-IN" dirty="0"/>
              <a:t>Since the duration of the rides are shorter in case of members, they can be encouraged to take long rides by giving them attractive discounts. </a:t>
            </a:r>
          </a:p>
        </p:txBody>
      </p:sp>
      <p:sp>
        <p:nvSpPr>
          <p:cNvPr id="5" name="Rectangle 4">
            <a:extLst>
              <a:ext uri="{FF2B5EF4-FFF2-40B4-BE49-F238E27FC236}">
                <a16:creationId xmlns:a16="http://schemas.microsoft.com/office/drawing/2014/main" id="{BF95BF30-9B1F-E807-D7D1-DE1FEBB8680C}"/>
              </a:ext>
            </a:extLst>
          </p:cNvPr>
          <p:cNvSpPr/>
          <p:nvPr/>
        </p:nvSpPr>
        <p:spPr>
          <a:xfrm>
            <a:off x="432318" y="410547"/>
            <a:ext cx="11327363" cy="6811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C942BA4E-C05B-4A11-0AC6-8976AD6A3B2A}"/>
              </a:ext>
            </a:extLst>
          </p:cNvPr>
          <p:cNvSpPr txBox="1"/>
          <p:nvPr/>
        </p:nvSpPr>
        <p:spPr>
          <a:xfrm>
            <a:off x="3452326" y="520281"/>
            <a:ext cx="5253135" cy="461665"/>
          </a:xfrm>
          <a:prstGeom prst="rect">
            <a:avLst/>
          </a:prstGeom>
          <a:noFill/>
        </p:spPr>
        <p:txBody>
          <a:bodyPr wrap="square" rtlCol="0">
            <a:spAutoFit/>
          </a:bodyPr>
          <a:lstStyle/>
          <a:p>
            <a:pPr algn="ctr"/>
            <a:r>
              <a:rPr lang="en-IN" sz="2400" b="1" dirty="0">
                <a:latin typeface="+mj-lt"/>
              </a:rPr>
              <a:t>Recommendations</a:t>
            </a:r>
          </a:p>
        </p:txBody>
      </p:sp>
      <p:sp>
        <p:nvSpPr>
          <p:cNvPr id="7" name="Rectangle 6">
            <a:extLst>
              <a:ext uri="{FF2B5EF4-FFF2-40B4-BE49-F238E27FC236}">
                <a16:creationId xmlns:a16="http://schemas.microsoft.com/office/drawing/2014/main" id="{D919C04F-655F-CC73-AE4D-0D2391905241}"/>
              </a:ext>
            </a:extLst>
          </p:cNvPr>
          <p:cNvSpPr/>
          <p:nvPr/>
        </p:nvSpPr>
        <p:spPr>
          <a:xfrm>
            <a:off x="435428" y="4907901"/>
            <a:ext cx="11327363" cy="9050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3582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29127-B48E-9397-7052-4EB3E83BABB6}"/>
              </a:ext>
            </a:extLst>
          </p:cNvPr>
          <p:cNvSpPr>
            <a:spLocks noGrp="1"/>
          </p:cNvSpPr>
          <p:nvPr>
            <p:ph type="title"/>
          </p:nvPr>
        </p:nvSpPr>
        <p:spPr/>
        <p:txBody>
          <a:bodyPr>
            <a:normAutofit/>
          </a:bodyPr>
          <a:lstStyle/>
          <a:p>
            <a:r>
              <a:rPr lang="en-IN" sz="2800" b="1" dirty="0"/>
              <a:t>About Company and Analysis</a:t>
            </a:r>
          </a:p>
        </p:txBody>
      </p:sp>
      <p:sp>
        <p:nvSpPr>
          <p:cNvPr id="3" name="Content Placeholder 2">
            <a:extLst>
              <a:ext uri="{FF2B5EF4-FFF2-40B4-BE49-F238E27FC236}">
                <a16:creationId xmlns:a16="http://schemas.microsoft.com/office/drawing/2014/main" id="{5531E1FD-70A1-795E-A542-82FAA8054ABB}"/>
              </a:ext>
            </a:extLst>
          </p:cNvPr>
          <p:cNvSpPr>
            <a:spLocks noGrp="1"/>
          </p:cNvSpPr>
          <p:nvPr>
            <p:ph idx="1"/>
          </p:nvPr>
        </p:nvSpPr>
        <p:spPr>
          <a:xfrm>
            <a:off x="1097280" y="2108202"/>
            <a:ext cx="6721773" cy="2575766"/>
          </a:xfrm>
        </p:spPr>
        <p:txBody>
          <a:bodyPr/>
          <a:lstStyle/>
          <a:p>
            <a:pPr lvl="1"/>
            <a:r>
              <a:rPr lang="en-US" dirty="0"/>
              <a:t>Cyclistic, a bike-share company in Chicago provides two types of memberships as causal and annual to the customers, they have two types of bikes docked and electric preferably used by their customers,</a:t>
            </a:r>
          </a:p>
          <a:p>
            <a:pPr lvl="1"/>
            <a:r>
              <a:rPr lang="en-US" dirty="0"/>
              <a:t>Analysis should be done according to the usage pattern of the customers and the most preferred bike type. </a:t>
            </a:r>
          </a:p>
          <a:p>
            <a:pPr lvl="1"/>
            <a:r>
              <a:rPr lang="en-US" dirty="0"/>
              <a:t>This kind of analysis helps to plan the future marketing strategy </a:t>
            </a:r>
            <a:r>
              <a:rPr lang="en-US" dirty="0" err="1"/>
              <a:t>ans</a:t>
            </a:r>
            <a:r>
              <a:rPr lang="en-US" dirty="0"/>
              <a:t> to increase the annual memberships.</a:t>
            </a:r>
            <a:endParaRPr lang="en-IN" dirty="0"/>
          </a:p>
        </p:txBody>
      </p:sp>
    </p:spTree>
    <p:extLst>
      <p:ext uri="{BB962C8B-B14F-4D97-AF65-F5344CB8AC3E}">
        <p14:creationId xmlns:p14="http://schemas.microsoft.com/office/powerpoint/2010/main" val="291325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164096-06EE-E94E-68C7-2D9066046624}"/>
              </a:ext>
            </a:extLst>
          </p:cNvPr>
          <p:cNvSpPr txBox="1"/>
          <p:nvPr/>
        </p:nvSpPr>
        <p:spPr>
          <a:xfrm>
            <a:off x="1464906" y="237158"/>
            <a:ext cx="9078686" cy="369332"/>
          </a:xfrm>
          <a:prstGeom prst="rect">
            <a:avLst/>
          </a:prstGeom>
          <a:noFill/>
        </p:spPr>
        <p:txBody>
          <a:bodyPr wrap="square" rtlCol="0">
            <a:spAutoFit/>
          </a:bodyPr>
          <a:lstStyle/>
          <a:p>
            <a:pPr algn="ctr"/>
            <a:r>
              <a:rPr lang="en-IN" b="1" dirty="0">
                <a:latin typeface="+mj-lt"/>
              </a:rPr>
              <a:t>Analysis Dashboard </a:t>
            </a:r>
          </a:p>
        </p:txBody>
      </p:sp>
      <p:pic>
        <p:nvPicPr>
          <p:cNvPr id="4" name="Picture 3">
            <a:extLst>
              <a:ext uri="{FF2B5EF4-FFF2-40B4-BE49-F238E27FC236}">
                <a16:creationId xmlns:a16="http://schemas.microsoft.com/office/drawing/2014/main" id="{97D6E528-AAF2-4616-AD18-FA500EB8CDF5}"/>
              </a:ext>
            </a:extLst>
          </p:cNvPr>
          <p:cNvPicPr>
            <a:picLocks noChangeAspect="1"/>
          </p:cNvPicPr>
          <p:nvPr/>
        </p:nvPicPr>
        <p:blipFill rotWithShape="1">
          <a:blip r:embed="rId2">
            <a:extLst>
              <a:ext uri="{28A0092B-C50C-407E-A947-70E740481C1C}">
                <a14:useLocalDpi xmlns:a14="http://schemas.microsoft.com/office/drawing/2010/main" val="0"/>
              </a:ext>
            </a:extLst>
          </a:blip>
          <a:srcRect l="11595" t="7862" r="11681" b="9158"/>
          <a:stretch/>
        </p:blipFill>
        <p:spPr>
          <a:xfrm>
            <a:off x="1660849" y="763163"/>
            <a:ext cx="9078685" cy="5331674"/>
          </a:xfrm>
          <a:prstGeom prst="rect">
            <a:avLst/>
          </a:prstGeom>
        </p:spPr>
      </p:pic>
    </p:spTree>
    <p:extLst>
      <p:ext uri="{BB962C8B-B14F-4D97-AF65-F5344CB8AC3E}">
        <p14:creationId xmlns:p14="http://schemas.microsoft.com/office/powerpoint/2010/main" val="1224009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598F01-7552-BA49-B95A-B3DF22225A18}"/>
              </a:ext>
            </a:extLst>
          </p:cNvPr>
          <p:cNvSpPr txBox="1"/>
          <p:nvPr/>
        </p:nvSpPr>
        <p:spPr>
          <a:xfrm>
            <a:off x="3433666" y="102636"/>
            <a:ext cx="4982547" cy="369332"/>
          </a:xfrm>
          <a:prstGeom prst="rect">
            <a:avLst/>
          </a:prstGeom>
          <a:noFill/>
        </p:spPr>
        <p:txBody>
          <a:bodyPr wrap="square" rtlCol="0">
            <a:spAutoFit/>
          </a:bodyPr>
          <a:lstStyle/>
          <a:p>
            <a:pPr algn="ctr"/>
            <a:r>
              <a:rPr lang="en-IN" b="1" dirty="0">
                <a:latin typeface="+mj-lt"/>
              </a:rPr>
              <a:t>Trip Map Analysis Dashboard</a:t>
            </a:r>
          </a:p>
        </p:txBody>
      </p:sp>
      <p:pic>
        <p:nvPicPr>
          <p:cNvPr id="4" name="Picture 3">
            <a:extLst>
              <a:ext uri="{FF2B5EF4-FFF2-40B4-BE49-F238E27FC236}">
                <a16:creationId xmlns:a16="http://schemas.microsoft.com/office/drawing/2014/main" id="{0E0186C1-B9B5-36DA-688A-8BBBB2617272}"/>
              </a:ext>
            </a:extLst>
          </p:cNvPr>
          <p:cNvPicPr>
            <a:picLocks noChangeAspect="1"/>
          </p:cNvPicPr>
          <p:nvPr/>
        </p:nvPicPr>
        <p:blipFill rotWithShape="1">
          <a:blip r:embed="rId2">
            <a:extLst>
              <a:ext uri="{28A0092B-C50C-407E-A947-70E740481C1C}">
                <a14:useLocalDpi xmlns:a14="http://schemas.microsoft.com/office/drawing/2010/main" val="0"/>
              </a:ext>
            </a:extLst>
          </a:blip>
          <a:srcRect l="15306" t="2993" r="14848" b="7851"/>
          <a:stretch/>
        </p:blipFill>
        <p:spPr>
          <a:xfrm>
            <a:off x="1234751" y="543895"/>
            <a:ext cx="9722498" cy="5770210"/>
          </a:xfrm>
          <a:prstGeom prst="rect">
            <a:avLst/>
          </a:prstGeom>
        </p:spPr>
      </p:pic>
    </p:spTree>
    <p:extLst>
      <p:ext uri="{BB962C8B-B14F-4D97-AF65-F5344CB8AC3E}">
        <p14:creationId xmlns:p14="http://schemas.microsoft.com/office/powerpoint/2010/main" val="173016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59E0F1-6C23-158D-5A82-58AFB2744803}"/>
              </a:ext>
            </a:extLst>
          </p:cNvPr>
          <p:cNvPicPr>
            <a:picLocks noChangeAspect="1"/>
          </p:cNvPicPr>
          <p:nvPr/>
        </p:nvPicPr>
        <p:blipFill rotWithShape="1">
          <a:blip r:embed="rId2">
            <a:extLst>
              <a:ext uri="{28A0092B-C50C-407E-A947-70E740481C1C}">
                <a14:useLocalDpi xmlns:a14="http://schemas.microsoft.com/office/drawing/2010/main" val="0"/>
              </a:ext>
            </a:extLst>
          </a:blip>
          <a:srcRect l="26662" t="17053" r="27190" b="48305"/>
          <a:stretch/>
        </p:blipFill>
        <p:spPr>
          <a:xfrm>
            <a:off x="5125738" y="562470"/>
            <a:ext cx="6285601" cy="2654148"/>
          </a:xfrm>
          <a:prstGeom prst="rect">
            <a:avLst/>
          </a:prstGeom>
        </p:spPr>
      </p:pic>
      <p:pic>
        <p:nvPicPr>
          <p:cNvPr id="5" name="Picture 4">
            <a:extLst>
              <a:ext uri="{FF2B5EF4-FFF2-40B4-BE49-F238E27FC236}">
                <a16:creationId xmlns:a16="http://schemas.microsoft.com/office/drawing/2014/main" id="{51F494BB-4F84-AAD8-3C28-5A08AA0A55E6}"/>
              </a:ext>
            </a:extLst>
          </p:cNvPr>
          <p:cNvPicPr>
            <a:picLocks noChangeAspect="1"/>
          </p:cNvPicPr>
          <p:nvPr/>
        </p:nvPicPr>
        <p:blipFill rotWithShape="1">
          <a:blip r:embed="rId3">
            <a:extLst>
              <a:ext uri="{28A0092B-C50C-407E-A947-70E740481C1C}">
                <a14:useLocalDpi xmlns:a14="http://schemas.microsoft.com/office/drawing/2010/main" val="0"/>
              </a:ext>
            </a:extLst>
          </a:blip>
          <a:srcRect l="27168" t="17823" r="26071" b="40000"/>
          <a:stretch/>
        </p:blipFill>
        <p:spPr>
          <a:xfrm>
            <a:off x="5125738" y="3641383"/>
            <a:ext cx="6285601" cy="2654147"/>
          </a:xfrm>
          <a:prstGeom prst="rect">
            <a:avLst/>
          </a:prstGeom>
        </p:spPr>
      </p:pic>
      <p:sp>
        <p:nvSpPr>
          <p:cNvPr id="10" name="Content Placeholder 9">
            <a:extLst>
              <a:ext uri="{FF2B5EF4-FFF2-40B4-BE49-F238E27FC236}">
                <a16:creationId xmlns:a16="http://schemas.microsoft.com/office/drawing/2014/main" id="{2D6CD549-E694-FECC-E3E7-619618F6B5C8}"/>
              </a:ext>
            </a:extLst>
          </p:cNvPr>
          <p:cNvSpPr txBox="1">
            <a:spLocks noGrp="1"/>
          </p:cNvSpPr>
          <p:nvPr>
            <p:ph idx="1"/>
          </p:nvPr>
        </p:nvSpPr>
        <p:spPr>
          <a:xfrm>
            <a:off x="653143" y="1311778"/>
            <a:ext cx="3293706" cy="2775119"/>
          </a:xfrm>
          <a:prstGeom prst="rect">
            <a:avLst/>
          </a:prstGeom>
          <a:noFill/>
        </p:spPr>
        <p:txBody>
          <a:bodyPr wrap="square" rtlCol="0">
            <a:spAutoFit/>
          </a:bodyPr>
          <a:lstStyle/>
          <a:p>
            <a:r>
              <a:rPr lang="en-IN" sz="2000" dirty="0">
                <a:solidFill>
                  <a:schemeClr val="bg1"/>
                </a:solidFill>
              </a:rPr>
              <a:t>This pie chart visual shows the day wise count of the rides by causal and annual type members. The tooltip information's like minutes of rides, type of bike, type of member and count of the day are included.</a:t>
            </a:r>
          </a:p>
        </p:txBody>
      </p:sp>
    </p:spTree>
    <p:extLst>
      <p:ext uri="{BB962C8B-B14F-4D97-AF65-F5344CB8AC3E}">
        <p14:creationId xmlns:p14="http://schemas.microsoft.com/office/powerpoint/2010/main" val="3946025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5008256-810A-1277-54AA-E8C84BB7D11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3910" t="18295" r="10925" b="6476"/>
          <a:stretch/>
        </p:blipFill>
        <p:spPr>
          <a:xfrm>
            <a:off x="5029201" y="979714"/>
            <a:ext cx="6867329" cy="4898572"/>
          </a:xfrm>
        </p:spPr>
      </p:pic>
      <p:sp>
        <p:nvSpPr>
          <p:cNvPr id="7" name="TextBox 6">
            <a:extLst>
              <a:ext uri="{FF2B5EF4-FFF2-40B4-BE49-F238E27FC236}">
                <a16:creationId xmlns:a16="http://schemas.microsoft.com/office/drawing/2014/main" id="{3A6BD4C9-2F8A-CCA6-CA70-8FBFD75D34EE}"/>
              </a:ext>
            </a:extLst>
          </p:cNvPr>
          <p:cNvSpPr txBox="1"/>
          <p:nvPr/>
        </p:nvSpPr>
        <p:spPr>
          <a:xfrm>
            <a:off x="363893" y="979714"/>
            <a:ext cx="4002833" cy="461203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dirty="0">
                <a:solidFill>
                  <a:schemeClr val="bg1"/>
                </a:solidFill>
              </a:rPr>
              <a:t>This bar chart visuals shows the duration of rides at the starting day of the week.</a:t>
            </a:r>
          </a:p>
          <a:p>
            <a:pPr marL="285750" indent="-285750">
              <a:lnSpc>
                <a:spcPct val="150000"/>
              </a:lnSpc>
              <a:buFont typeface="Arial" panose="020B0604020202020204" pitchFamily="34" charset="0"/>
              <a:buChar char="•"/>
            </a:pPr>
            <a:r>
              <a:rPr lang="en-IN" dirty="0">
                <a:solidFill>
                  <a:schemeClr val="bg1"/>
                </a:solidFill>
              </a:rPr>
              <a:t>This shows the information about the type of bikes used by the members according to their membership.</a:t>
            </a:r>
          </a:p>
          <a:p>
            <a:pPr marL="285750" indent="-285750">
              <a:lnSpc>
                <a:spcPct val="150000"/>
              </a:lnSpc>
              <a:buFont typeface="Arial" panose="020B0604020202020204" pitchFamily="34" charset="0"/>
              <a:buChar char="•"/>
            </a:pPr>
            <a:r>
              <a:rPr lang="en-IN" dirty="0">
                <a:solidFill>
                  <a:schemeClr val="bg1"/>
                </a:solidFill>
              </a:rPr>
              <a:t>The tooltip information also included like the total hours of ride, rideable type, membership type.</a:t>
            </a:r>
          </a:p>
          <a:p>
            <a:pPr marL="285750" indent="-285750">
              <a:lnSpc>
                <a:spcPct val="150000"/>
              </a:lnSpc>
              <a:buFont typeface="Arial" panose="020B0604020202020204" pitchFamily="34" charset="0"/>
              <a:buChar char="•"/>
            </a:pPr>
            <a:endParaRPr lang="en-IN" dirty="0">
              <a:solidFill>
                <a:schemeClr val="bg1"/>
              </a:solidFill>
            </a:endParaRPr>
          </a:p>
        </p:txBody>
      </p:sp>
    </p:spTree>
    <p:extLst>
      <p:ext uri="{BB962C8B-B14F-4D97-AF65-F5344CB8AC3E}">
        <p14:creationId xmlns:p14="http://schemas.microsoft.com/office/powerpoint/2010/main" val="944464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4C03CBB-36A3-6FC1-5571-DFFC5A930D0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326" t="18625" r="693" b="5594"/>
          <a:stretch/>
        </p:blipFill>
        <p:spPr>
          <a:xfrm>
            <a:off x="4786605" y="1451428"/>
            <a:ext cx="7205099" cy="3955143"/>
          </a:xfrm>
        </p:spPr>
      </p:pic>
      <p:sp>
        <p:nvSpPr>
          <p:cNvPr id="4" name="Text Placeholder 3">
            <a:extLst>
              <a:ext uri="{FF2B5EF4-FFF2-40B4-BE49-F238E27FC236}">
                <a16:creationId xmlns:a16="http://schemas.microsoft.com/office/drawing/2014/main" id="{3DAA4DCD-79C3-2325-490B-D92019EC72BC}"/>
              </a:ext>
            </a:extLst>
          </p:cNvPr>
          <p:cNvSpPr>
            <a:spLocks noGrp="1"/>
          </p:cNvSpPr>
          <p:nvPr>
            <p:ph type="body" sz="half" idx="2"/>
          </p:nvPr>
        </p:nvSpPr>
        <p:spPr>
          <a:xfrm>
            <a:off x="746101" y="1129004"/>
            <a:ext cx="3517567" cy="4534677"/>
          </a:xfrm>
        </p:spPr>
        <p:txBody>
          <a:bodyPr>
            <a:normAutofit lnSpcReduction="10000"/>
          </a:bodyPr>
          <a:lstStyle/>
          <a:p>
            <a:pPr marL="285750" indent="-285750">
              <a:lnSpc>
                <a:spcPct val="150000"/>
              </a:lnSpc>
              <a:buFont typeface="Arial" panose="020B0604020202020204" pitchFamily="34" charset="0"/>
              <a:buChar char="•"/>
            </a:pPr>
            <a:r>
              <a:rPr lang="en-IN" dirty="0"/>
              <a:t>This visual shows the usage pattern of the bikes by the members </a:t>
            </a:r>
          </a:p>
          <a:p>
            <a:pPr marL="285750" indent="-285750">
              <a:lnSpc>
                <a:spcPct val="150000"/>
              </a:lnSpc>
              <a:buFont typeface="Arial" panose="020B0604020202020204" pitchFamily="34" charset="0"/>
              <a:buChar char="•"/>
            </a:pPr>
            <a:r>
              <a:rPr lang="en-IN" dirty="0"/>
              <a:t>By this visual we can understand the preference of the people according to their usage. </a:t>
            </a:r>
          </a:p>
          <a:p>
            <a:pPr marL="285750" indent="-285750">
              <a:lnSpc>
                <a:spcPct val="150000"/>
              </a:lnSpc>
              <a:buFont typeface="Arial" panose="020B0604020202020204" pitchFamily="34" charset="0"/>
              <a:buChar char="•"/>
            </a:pPr>
            <a:r>
              <a:rPr lang="en-IN" dirty="0"/>
              <a:t>We can see that the impact of the electrics bikes are much lesser than the docked bikes.</a:t>
            </a:r>
          </a:p>
          <a:p>
            <a:pPr>
              <a:lnSpc>
                <a:spcPct val="150000"/>
              </a:lnSpc>
            </a:pPr>
            <a:endParaRPr lang="en-IN" dirty="0"/>
          </a:p>
          <a:p>
            <a:pPr marL="285750" indent="-285750">
              <a:lnSpc>
                <a:spcPct val="150000"/>
              </a:lnSpc>
              <a:buFont typeface="Arial" panose="020B0604020202020204" pitchFamily="34" charset="0"/>
              <a:buChar char="•"/>
            </a:pPr>
            <a:endParaRPr lang="en-IN" dirty="0"/>
          </a:p>
        </p:txBody>
      </p:sp>
    </p:spTree>
    <p:extLst>
      <p:ext uri="{BB962C8B-B14F-4D97-AF65-F5344CB8AC3E}">
        <p14:creationId xmlns:p14="http://schemas.microsoft.com/office/powerpoint/2010/main" val="2059523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34EF0CA-74F2-B27A-2401-16EB6CEFE1D7}"/>
              </a:ext>
            </a:extLst>
          </p:cNvPr>
          <p:cNvSpPr>
            <a:spLocks noGrp="1"/>
          </p:cNvSpPr>
          <p:nvPr>
            <p:ph type="body" sz="half" idx="2"/>
          </p:nvPr>
        </p:nvSpPr>
        <p:spPr>
          <a:xfrm>
            <a:off x="596812" y="812799"/>
            <a:ext cx="3517567" cy="5345405"/>
          </a:xfrm>
        </p:spPr>
        <p:txBody>
          <a:bodyPr>
            <a:normAutofit lnSpcReduction="10000"/>
          </a:bodyPr>
          <a:lstStyle/>
          <a:p>
            <a:pPr marL="285750" indent="-285750">
              <a:buFont typeface="Arial" panose="020B0604020202020204" pitchFamily="34" charset="0"/>
              <a:buChar char="•"/>
            </a:pPr>
            <a:r>
              <a:rPr lang="en-IN" dirty="0"/>
              <a:t>This table shows the frequency of the rides by the members in a week. </a:t>
            </a:r>
          </a:p>
          <a:p>
            <a:pPr marL="285750" indent="-285750">
              <a:buFont typeface="Arial" panose="020B0604020202020204" pitchFamily="34" charset="0"/>
              <a:buChar char="•"/>
            </a:pPr>
            <a:r>
              <a:rPr lang="en-IN" dirty="0"/>
              <a:t>This clearly shows how frequently the members are using the bikes for the ride in a day. </a:t>
            </a:r>
          </a:p>
          <a:p>
            <a:pPr marL="285750" indent="-285750">
              <a:buFont typeface="Arial" panose="020B0604020202020204" pitchFamily="34" charset="0"/>
              <a:buChar char="•"/>
            </a:pPr>
            <a:r>
              <a:rPr lang="en-IN" dirty="0"/>
              <a:t>The number of rides by the casual type of members are higher than members during the weekends lesser during the weekdays.</a:t>
            </a:r>
          </a:p>
          <a:p>
            <a:pPr marL="285750" indent="-285750">
              <a:buFont typeface="Arial" panose="020B0604020202020204" pitchFamily="34" charset="0"/>
              <a:buChar char="•"/>
            </a:pPr>
            <a:r>
              <a:rPr lang="en-IN" dirty="0"/>
              <a:t>The number of rides by the members is also higher in weekends and during the weekdays the usage is high than the causal members.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endParaRPr lang="en-IN" dirty="0"/>
          </a:p>
        </p:txBody>
      </p:sp>
      <p:pic>
        <p:nvPicPr>
          <p:cNvPr id="12" name="Content Placeholder 11">
            <a:extLst>
              <a:ext uri="{FF2B5EF4-FFF2-40B4-BE49-F238E27FC236}">
                <a16:creationId xmlns:a16="http://schemas.microsoft.com/office/drawing/2014/main" id="{5CB44768-2BB0-140F-0023-DADF9E671F4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4540" t="17744" r="63" b="601"/>
          <a:stretch/>
        </p:blipFill>
        <p:spPr>
          <a:xfrm>
            <a:off x="4659916" y="984897"/>
            <a:ext cx="7532083" cy="4888205"/>
          </a:xfrm>
        </p:spPr>
      </p:pic>
    </p:spTree>
    <p:extLst>
      <p:ext uri="{BB962C8B-B14F-4D97-AF65-F5344CB8AC3E}">
        <p14:creationId xmlns:p14="http://schemas.microsoft.com/office/powerpoint/2010/main" val="2490170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7C51960-9CE4-F408-2BFF-3E07EF063FB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4381" t="19213" r="1008" b="6476"/>
          <a:stretch/>
        </p:blipFill>
        <p:spPr>
          <a:xfrm>
            <a:off x="4642560" y="1414223"/>
            <a:ext cx="7541890" cy="4025524"/>
          </a:xfrm>
        </p:spPr>
      </p:pic>
      <p:sp>
        <p:nvSpPr>
          <p:cNvPr id="4" name="Text Placeholder 3">
            <a:extLst>
              <a:ext uri="{FF2B5EF4-FFF2-40B4-BE49-F238E27FC236}">
                <a16:creationId xmlns:a16="http://schemas.microsoft.com/office/drawing/2014/main" id="{1F2AA04E-395B-68C1-87FE-3E4F74FAC458}"/>
              </a:ext>
            </a:extLst>
          </p:cNvPr>
          <p:cNvSpPr>
            <a:spLocks noGrp="1"/>
          </p:cNvSpPr>
          <p:nvPr>
            <p:ph type="body" sz="half" idx="2"/>
          </p:nvPr>
        </p:nvSpPr>
        <p:spPr>
          <a:xfrm>
            <a:off x="540828" y="962324"/>
            <a:ext cx="3517567" cy="4869309"/>
          </a:xfrm>
        </p:spPr>
        <p:txBody>
          <a:bodyPr>
            <a:normAutofit/>
          </a:bodyPr>
          <a:lstStyle/>
          <a:p>
            <a:pPr marL="285750" indent="-285750">
              <a:buFont typeface="Arial" panose="020B0604020202020204" pitchFamily="34" charset="0"/>
              <a:buChar char="•"/>
            </a:pPr>
            <a:r>
              <a:rPr lang="en-IN" dirty="0"/>
              <a:t>This trip map shows all the ride details of the starting stations and their names of the both members and causal type of members.</a:t>
            </a:r>
          </a:p>
          <a:p>
            <a:pPr marL="285750" indent="-285750">
              <a:buFont typeface="Arial" panose="020B0604020202020204" pitchFamily="34" charset="0"/>
              <a:buChar char="•"/>
            </a:pPr>
            <a:r>
              <a:rPr lang="en-IN" dirty="0"/>
              <a:t>The tooltip information included for the additional information about the ride details. </a:t>
            </a:r>
          </a:p>
          <a:p>
            <a:pPr marL="285750" indent="-285750">
              <a:buFont typeface="Arial" panose="020B0604020202020204" pitchFamily="34" charset="0"/>
              <a:buChar char="•"/>
            </a:pPr>
            <a:r>
              <a:rPr lang="en-IN" dirty="0"/>
              <a:t>It includes duration of the ride, member type, ride id, start station name and their latitude, longitude, rideable type and the day of week.</a:t>
            </a:r>
          </a:p>
          <a:p>
            <a:pPr marL="285750" indent="-285750">
              <a:buFont typeface="Arial" panose="020B0604020202020204" pitchFamily="34" charset="0"/>
              <a:buChar char="•"/>
            </a:pPr>
            <a:endParaRPr lang="en-IN" dirty="0"/>
          </a:p>
          <a:p>
            <a:endParaRPr lang="en-IN" dirty="0"/>
          </a:p>
        </p:txBody>
      </p:sp>
    </p:spTree>
    <p:extLst>
      <p:ext uri="{BB962C8B-B14F-4D97-AF65-F5344CB8AC3E}">
        <p14:creationId xmlns:p14="http://schemas.microsoft.com/office/powerpoint/2010/main" val="923834833"/>
      </p:ext>
    </p:extLst>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80AA9D2D-EE59-4148-A11E-A51EEE828B28}" vid="{AEAFD717-D3C8-4034-8F7E-D5220B0CCEB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4F4D41-822D-40F2-A7AC-E4E6CB36CA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9DAD249-BF80-48EF-9AFB-36A11BCDC2CE}">
  <ds:schemaRefs>
    <ds:schemaRef ds:uri="http://schemas.microsoft.com/sharepoint/v3/contenttype/forms"/>
  </ds:schemaRefs>
</ds:datastoreItem>
</file>

<file path=customXml/itemProps3.xml><?xml version="1.0" encoding="utf-8"?>
<ds:datastoreItem xmlns:ds="http://schemas.openxmlformats.org/officeDocument/2006/customXml" ds:itemID="{C5A59D56-2157-4202-9D02-F44E447A2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{6E7B32AF-F2E0-4035-823C-77AFB2BB480A}tf56160789_win32</Template>
  <TotalTime>171</TotalTime>
  <Words>727</Words>
  <Application>Microsoft Office PowerPoint</Application>
  <PresentationFormat>Widescreen</PresentationFormat>
  <Paragraphs>42</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Bookman Old Style</vt:lpstr>
      <vt:lpstr>Calibri</vt:lpstr>
      <vt:lpstr>Franklin Gothic Book</vt:lpstr>
      <vt:lpstr>Custom</vt:lpstr>
      <vt:lpstr>Cyclistic Bike Share Analysis</vt:lpstr>
      <vt:lpstr>About Company and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Pavithra Dharmalingam</dc:creator>
  <cp:lastModifiedBy>Pavithra Dharmalingam</cp:lastModifiedBy>
  <cp:revision>1</cp:revision>
  <dcterms:created xsi:type="dcterms:W3CDTF">2024-06-07T05:43:50Z</dcterms:created>
  <dcterms:modified xsi:type="dcterms:W3CDTF">2024-06-07T08:35:41Z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